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handoutMasterIdLst>
    <p:handoutMasterId r:id="rId30"/>
  </p:handoutMasterIdLst>
  <p:sldIdLst>
    <p:sldId id="295" r:id="rId2"/>
    <p:sldId id="258" r:id="rId3"/>
    <p:sldId id="283" r:id="rId4"/>
    <p:sldId id="275" r:id="rId5"/>
    <p:sldId id="299" r:id="rId6"/>
    <p:sldId id="284" r:id="rId7"/>
    <p:sldId id="276" r:id="rId8"/>
    <p:sldId id="300" r:id="rId9"/>
    <p:sldId id="277" r:id="rId10"/>
    <p:sldId id="286" r:id="rId11"/>
    <p:sldId id="288" r:id="rId12"/>
    <p:sldId id="289" r:id="rId13"/>
    <p:sldId id="270" r:id="rId14"/>
    <p:sldId id="271" r:id="rId15"/>
    <p:sldId id="290" r:id="rId16"/>
    <p:sldId id="298" r:id="rId17"/>
    <p:sldId id="278" r:id="rId18"/>
    <p:sldId id="287" r:id="rId19"/>
    <p:sldId id="296" r:id="rId20"/>
    <p:sldId id="262" r:id="rId21"/>
    <p:sldId id="259" r:id="rId22"/>
    <p:sldId id="264" r:id="rId23"/>
    <p:sldId id="291" r:id="rId24"/>
    <p:sldId id="297" r:id="rId25"/>
    <p:sldId id="293" r:id="rId26"/>
    <p:sldId id="273" r:id="rId27"/>
    <p:sldId id="294" r:id="rId28"/>
    <p:sldId id="274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77334-CE52-465D-A2F8-79F83DB4B54E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646CA-30C3-4A44-8AF7-D9ADDFF44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5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5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11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TitleC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86B2D71-3D86-4AC5-8E63-5927C5EC3F63}" type="datetimeFigureOut">
              <a:rPr lang="en-US">
                <a:solidFill>
                  <a:srgbClr val="A63212"/>
                </a:solidFill>
              </a:rPr>
              <a:pPr>
                <a:defRPr/>
              </a:pPr>
              <a:t>3/10/2022</a:t>
            </a:fld>
            <a:endParaRPr lang="en-US">
              <a:solidFill>
                <a:srgbClr val="A63212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>
              <a:defRPr>
                <a:solidFill>
                  <a:srgbClr val="7D260E"/>
                </a:solidFill>
              </a:defRPr>
            </a:lvl1pPr>
          </a:lstStyle>
          <a:p>
            <a:fld id="{F11BBD2D-DCB4-4708-81A7-B61E47765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27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1174-57F5-4911-A1F0-B3335F622CEA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AFDEA-76DB-44AC-AE74-C6DC5FC4D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78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5E26C-5581-4239-B053-22E737B0FA71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3482C-38B9-4D31-9BF3-41835B1CF2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5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6E84-7228-46A9-A5A8-8C7426E17926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5F17C-FE57-4802-9EDF-6988BE232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2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BC3F-FE73-41DD-BC66-F89F0A2CC2D4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66BF5-AFC1-4F32-AC84-AFAE41B48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15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7F69-C241-427B-A7F1-CD1E57170D9B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2939875-B3ED-4F4F-81FF-02AEC2FDE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94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>
              <a:gd name="T0" fmla="*/ 338996 w 1288494"/>
              <a:gd name="T1" fmla="*/ 442904 h 722529"/>
              <a:gd name="T2" fmla="*/ 457839 w 1288494"/>
              <a:gd name="T3" fmla="*/ 487581 h 722529"/>
              <a:gd name="T4" fmla="*/ 142221 w 1288494"/>
              <a:gd name="T5" fmla="*/ 301097 h 722529"/>
              <a:gd name="T6" fmla="*/ 1077386 w 1288494"/>
              <a:gd name="T7" fmla="*/ 637159 h 722529"/>
              <a:gd name="T8" fmla="*/ 35068 w 1288494"/>
              <a:gd name="T9" fmla="*/ 156376 h 722529"/>
              <a:gd name="T10" fmla="*/ 26300 w 1288494"/>
              <a:gd name="T11" fmla="*/ 136951 h 722529"/>
              <a:gd name="T12" fmla="*/ 1238117 w 1288494"/>
              <a:gd name="T13" fmla="*/ 669212 h 722529"/>
              <a:gd name="T14" fmla="*/ 1231297 w 1288494"/>
              <a:gd name="T15" fmla="*/ 654641 h 722529"/>
              <a:gd name="T16" fmla="*/ 1050110 w 1288494"/>
              <a:gd name="T17" fmla="*/ 591509 h 722529"/>
              <a:gd name="T18" fmla="*/ 1236168 w 1288494"/>
              <a:gd name="T19" fmla="*/ 617732 h 722529"/>
              <a:gd name="T20" fmla="*/ 14611 w 1288494"/>
              <a:gd name="T21" fmla="*/ 104896 h 722529"/>
              <a:gd name="T22" fmla="*/ 2921 w 1288494"/>
              <a:gd name="T23" fmla="*/ 9712 h 722529"/>
              <a:gd name="T24" fmla="*/ 9741 w 1288494"/>
              <a:gd name="T25" fmla="*/ 44680 h 722529"/>
              <a:gd name="T26" fmla="*/ 23379 w 1288494"/>
              <a:gd name="T27" fmla="*/ 100042 h 722529"/>
              <a:gd name="T28" fmla="*/ 59423 w 1288494"/>
              <a:gd name="T29" fmla="*/ 179686 h 722529"/>
              <a:gd name="T30" fmla="*/ 143198 w 1288494"/>
              <a:gd name="T31" fmla="*/ 282642 h 722529"/>
              <a:gd name="T32" fmla="*/ 221126 w 1288494"/>
              <a:gd name="T33" fmla="*/ 351602 h 722529"/>
              <a:gd name="T34" fmla="*/ 282498 w 1288494"/>
              <a:gd name="T35" fmla="*/ 393369 h 722529"/>
              <a:gd name="T36" fmla="*/ 414979 w 1288494"/>
              <a:gd name="T37" fmla="*/ 467187 h 722529"/>
              <a:gd name="T38" fmla="*/ 481218 w 1288494"/>
              <a:gd name="T39" fmla="*/ 499238 h 722529"/>
              <a:gd name="T40" fmla="*/ 566942 w 1288494"/>
              <a:gd name="T41" fmla="*/ 532261 h 722529"/>
              <a:gd name="T42" fmla="*/ 685787 w 1288494"/>
              <a:gd name="T43" fmla="*/ 565284 h 722529"/>
              <a:gd name="T44" fmla="*/ 971206 w 1288494"/>
              <a:gd name="T45" fmla="*/ 620647 h 722529"/>
              <a:gd name="T46" fmla="*/ 1245422 w 1288494"/>
              <a:gd name="T47" fmla="*/ 638130 h 722529"/>
              <a:gd name="T48" fmla="*/ 1108558 w 1288494"/>
              <a:gd name="T49" fmla="*/ 640075 h 722529"/>
              <a:gd name="T50" fmla="*/ 1030627 w 1288494"/>
              <a:gd name="T51" fmla="*/ 634244 h 722529"/>
              <a:gd name="T52" fmla="*/ 950750 w 1288494"/>
              <a:gd name="T53" fmla="*/ 627446 h 722529"/>
              <a:gd name="T54" fmla="*/ 909835 w 1288494"/>
              <a:gd name="T55" fmla="*/ 622591 h 722529"/>
              <a:gd name="T56" fmla="*/ 816320 w 1288494"/>
              <a:gd name="T57" fmla="*/ 605106 h 722529"/>
              <a:gd name="T58" fmla="*/ 783199 w 1288494"/>
              <a:gd name="T59" fmla="*/ 598307 h 722529"/>
              <a:gd name="T60" fmla="*/ 728648 w 1288494"/>
              <a:gd name="T61" fmla="*/ 587623 h 722529"/>
              <a:gd name="T62" fmla="*/ 683839 w 1288494"/>
              <a:gd name="T63" fmla="*/ 574025 h 722529"/>
              <a:gd name="T64" fmla="*/ 642924 w 1288494"/>
              <a:gd name="T65" fmla="*/ 564312 h 722529"/>
              <a:gd name="T66" fmla="*/ 596167 w 1288494"/>
              <a:gd name="T67" fmla="*/ 552659 h 722529"/>
              <a:gd name="T68" fmla="*/ 555252 w 1288494"/>
              <a:gd name="T69" fmla="*/ 538087 h 722529"/>
              <a:gd name="T70" fmla="*/ 527003 w 1288494"/>
              <a:gd name="T71" fmla="*/ 528375 h 722529"/>
              <a:gd name="T72" fmla="*/ 494856 w 1288494"/>
              <a:gd name="T73" fmla="*/ 516722 h 722529"/>
              <a:gd name="T74" fmla="*/ 449074 w 1288494"/>
              <a:gd name="T75" fmla="*/ 498265 h 722529"/>
              <a:gd name="T76" fmla="*/ 423747 w 1288494"/>
              <a:gd name="T77" fmla="*/ 485639 h 722529"/>
              <a:gd name="T78" fmla="*/ 392573 w 1288494"/>
              <a:gd name="T79" fmla="*/ 469128 h 722529"/>
              <a:gd name="T80" fmla="*/ 354583 w 1288494"/>
              <a:gd name="T81" fmla="*/ 449703 h 722529"/>
              <a:gd name="T82" fmla="*/ 328281 w 1288494"/>
              <a:gd name="T83" fmla="*/ 436104 h 722529"/>
              <a:gd name="T84" fmla="*/ 294187 w 1288494"/>
              <a:gd name="T85" fmla="*/ 414735 h 722529"/>
              <a:gd name="T86" fmla="*/ 241583 w 1288494"/>
              <a:gd name="T87" fmla="*/ 379771 h 722529"/>
              <a:gd name="T88" fmla="*/ 211385 w 1288494"/>
              <a:gd name="T89" fmla="*/ 360345 h 722529"/>
              <a:gd name="T90" fmla="*/ 149041 w 1288494"/>
              <a:gd name="T91" fmla="*/ 307894 h 722529"/>
              <a:gd name="T92" fmla="*/ 135402 w 1288494"/>
              <a:gd name="T93" fmla="*/ 292354 h 722529"/>
              <a:gd name="T94" fmla="*/ 132481 w 1288494"/>
              <a:gd name="T95" fmla="*/ 287500 h 722529"/>
              <a:gd name="T96" fmla="*/ 122741 w 1288494"/>
              <a:gd name="T97" fmla="*/ 278756 h 722529"/>
              <a:gd name="T98" fmla="*/ 109102 w 1288494"/>
              <a:gd name="T99" fmla="*/ 266131 h 722529"/>
              <a:gd name="T100" fmla="*/ 91566 w 1288494"/>
              <a:gd name="T101" fmla="*/ 242819 h 722529"/>
              <a:gd name="T102" fmla="*/ 84751 w 1288494"/>
              <a:gd name="T103" fmla="*/ 234079 h 722529"/>
              <a:gd name="T104" fmla="*/ 70136 w 1288494"/>
              <a:gd name="T105" fmla="*/ 215623 h 722529"/>
              <a:gd name="T106" fmla="*/ 63317 w 1288494"/>
              <a:gd name="T107" fmla="*/ 199111 h 722529"/>
              <a:gd name="T108" fmla="*/ 46758 w 1288494"/>
              <a:gd name="T109" fmla="*/ 174828 h 722529"/>
              <a:gd name="T110" fmla="*/ 37017 w 1288494"/>
              <a:gd name="T111" fmla="*/ 160261 h 722529"/>
              <a:gd name="T112" fmla="*/ 34096 w 1288494"/>
              <a:gd name="T113" fmla="*/ 143749 h 722529"/>
              <a:gd name="T114" fmla="*/ 16560 w 1288494"/>
              <a:gd name="T115" fmla="*/ 101014 h 722529"/>
              <a:gd name="T116" fmla="*/ 4871 w 1288494"/>
              <a:gd name="T117" fmla="*/ 50506 h 722529"/>
              <a:gd name="T118" fmla="*/ 1888 w 1288494"/>
              <a:gd name="T119" fmla="*/ 3035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>
              <a:gd name="T0" fmla="*/ 14610 w 1288494"/>
              <a:gd name="T1" fmla="*/ 108782 h 722529"/>
              <a:gd name="T2" fmla="*/ 32146 w 1288494"/>
              <a:gd name="T3" fmla="*/ 149577 h 722529"/>
              <a:gd name="T4" fmla="*/ 37017 w 1288494"/>
              <a:gd name="T5" fmla="*/ 159289 h 722529"/>
              <a:gd name="T6" fmla="*/ 49679 w 1288494"/>
              <a:gd name="T7" fmla="*/ 184545 h 722529"/>
              <a:gd name="T8" fmla="*/ 1139729 w 1288494"/>
              <a:gd name="T9" fmla="*/ 708063 h 722529"/>
              <a:gd name="T10" fmla="*/ 1228375 w 1288494"/>
              <a:gd name="T11" fmla="*/ 629391 h 722529"/>
              <a:gd name="T12" fmla="*/ 1060825 w 1288494"/>
              <a:gd name="T13" fmla="*/ 576943 h 722529"/>
              <a:gd name="T14" fmla="*/ 1289746 w 1288494"/>
              <a:gd name="T15" fmla="*/ 637161 h 722529"/>
              <a:gd name="T16" fmla="*/ 910809 w 1288494"/>
              <a:gd name="T17" fmla="*/ 621619 h 722529"/>
              <a:gd name="T18" fmla="*/ 244504 w 1288494"/>
              <a:gd name="T19" fmla="*/ 368113 h 722529"/>
              <a:gd name="T20" fmla="*/ 335098 w 1288494"/>
              <a:gd name="T21" fmla="*/ 439991 h 722529"/>
              <a:gd name="T22" fmla="*/ 440306 w 1288494"/>
              <a:gd name="T23" fmla="*/ 491467 h 722529"/>
              <a:gd name="T24" fmla="*/ 393549 w 1288494"/>
              <a:gd name="T25" fmla="*/ 470101 h 722529"/>
              <a:gd name="T26" fmla="*/ 368221 w 1288494"/>
              <a:gd name="T27" fmla="*/ 458443 h 722529"/>
              <a:gd name="T28" fmla="*/ 347764 w 1288494"/>
              <a:gd name="T29" fmla="*/ 446790 h 722529"/>
              <a:gd name="T30" fmla="*/ 306848 w 1288494"/>
              <a:gd name="T31" fmla="*/ 424448 h 722529"/>
              <a:gd name="T32" fmla="*/ 270808 w 1288494"/>
              <a:gd name="T33" fmla="*/ 402109 h 722529"/>
              <a:gd name="T34" fmla="*/ 225995 w 1288494"/>
              <a:gd name="T35" fmla="*/ 371029 h 722529"/>
              <a:gd name="T36" fmla="*/ 195797 w 1288494"/>
              <a:gd name="T37" fmla="*/ 348689 h 722529"/>
              <a:gd name="T38" fmla="*/ 142221 w 1288494"/>
              <a:gd name="T39" fmla="*/ 300126 h 722529"/>
              <a:gd name="T40" fmla="*/ 140273 w 1288494"/>
              <a:gd name="T41" fmla="*/ 290414 h 722529"/>
              <a:gd name="T42" fmla="*/ 129559 w 1288494"/>
              <a:gd name="T43" fmla="*/ 285555 h 722529"/>
              <a:gd name="T44" fmla="*/ 113972 w 1288494"/>
              <a:gd name="T45" fmla="*/ 272930 h 722529"/>
              <a:gd name="T46" fmla="*/ 104231 w 1288494"/>
              <a:gd name="T47" fmla="*/ 260304 h 722529"/>
              <a:gd name="T48" fmla="*/ 89621 w 1288494"/>
              <a:gd name="T49" fmla="*/ 242820 h 722529"/>
              <a:gd name="T50" fmla="*/ 75006 w 1288494"/>
              <a:gd name="T51" fmla="*/ 224367 h 722529"/>
              <a:gd name="T52" fmla="*/ 67214 w 1288494"/>
              <a:gd name="T53" fmla="*/ 205911 h 722529"/>
              <a:gd name="T54" fmla="*/ 54552 w 1288494"/>
              <a:gd name="T55" fmla="*/ 189399 h 722529"/>
              <a:gd name="T56" fmla="*/ 42859 w 1288494"/>
              <a:gd name="T57" fmla="*/ 170947 h 722529"/>
              <a:gd name="T58" fmla="*/ 37017 w 1288494"/>
              <a:gd name="T59" fmla="*/ 155404 h 722529"/>
              <a:gd name="T60" fmla="*/ 28248 w 1288494"/>
              <a:gd name="T61" fmla="*/ 130152 h 722529"/>
              <a:gd name="T62" fmla="*/ 7791 w 1288494"/>
              <a:gd name="T63" fmla="*/ 69932 h 722529"/>
              <a:gd name="T64" fmla="*/ 4870 w 1288494"/>
              <a:gd name="T65" fmla="*/ 33995 h 722529"/>
              <a:gd name="T66" fmla="*/ 1948 w 1288494"/>
              <a:gd name="T67" fmla="*/ 13598 h 722529"/>
              <a:gd name="T68" fmla="*/ 5846 w 1288494"/>
              <a:gd name="T69" fmla="*/ 40795 h 722529"/>
              <a:gd name="T70" fmla="*/ 32147 w 1288494"/>
              <a:gd name="T71" fmla="*/ 123353 h 722529"/>
              <a:gd name="T72" fmla="*/ 70135 w 1288494"/>
              <a:gd name="T73" fmla="*/ 194257 h 722529"/>
              <a:gd name="T74" fmla="*/ 165600 w 1288494"/>
              <a:gd name="T75" fmla="*/ 303040 h 722529"/>
              <a:gd name="T76" fmla="*/ 242211 w 1288494"/>
              <a:gd name="T77" fmla="*/ 366516 h 722529"/>
              <a:gd name="T78" fmla="*/ 304900 w 1288494"/>
              <a:gd name="T79" fmla="*/ 406967 h 722529"/>
              <a:gd name="T80" fmla="*/ 431538 w 1288494"/>
              <a:gd name="T81" fmla="*/ 474955 h 722529"/>
              <a:gd name="T82" fmla="*/ 488037 w 1288494"/>
              <a:gd name="T83" fmla="*/ 502151 h 722529"/>
              <a:gd name="T84" fmla="*/ 571812 w 1288494"/>
              <a:gd name="T85" fmla="*/ 533234 h 722529"/>
              <a:gd name="T86" fmla="*/ 821189 w 1288494"/>
              <a:gd name="T87" fmla="*/ 595395 h 722529"/>
              <a:gd name="T88" fmla="*/ 973153 w 1288494"/>
              <a:gd name="T89" fmla="*/ 620648 h 722529"/>
              <a:gd name="T90" fmla="*/ 1245909 w 1288494"/>
              <a:gd name="T91" fmla="*/ 639103 h 722529"/>
              <a:gd name="T92" fmla="*/ 1090049 w 1288494"/>
              <a:gd name="T93" fmla="*/ 637160 h 722529"/>
              <a:gd name="T94" fmla="*/ 1030626 w 1288494"/>
              <a:gd name="T95" fmla="*/ 634245 h 722529"/>
              <a:gd name="T96" fmla="*/ 948800 w 1288494"/>
              <a:gd name="T97" fmla="*/ 627446 h 722529"/>
              <a:gd name="T98" fmla="*/ 912757 w 1288494"/>
              <a:gd name="T99" fmla="*/ 620648 h 722529"/>
              <a:gd name="T100" fmla="*/ 808525 w 1288494"/>
              <a:gd name="T101" fmla="*/ 603167 h 722529"/>
              <a:gd name="T102" fmla="*/ 772483 w 1288494"/>
              <a:gd name="T103" fmla="*/ 596368 h 722529"/>
              <a:gd name="T104" fmla="*/ 710138 w 1288494"/>
              <a:gd name="T105" fmla="*/ 581797 h 722529"/>
              <a:gd name="T106" fmla="*/ 672149 w 1288494"/>
              <a:gd name="T107" fmla="*/ 573057 h 722529"/>
              <a:gd name="T108" fmla="*/ 634156 w 1288494"/>
              <a:gd name="T109" fmla="*/ 563345 h 722529"/>
              <a:gd name="T110" fmla="*/ 588373 w 1288494"/>
              <a:gd name="T111" fmla="*/ 548773 h 722529"/>
              <a:gd name="T112" fmla="*/ 555251 w 1288494"/>
              <a:gd name="T113" fmla="*/ 538088 h 722529"/>
              <a:gd name="T114" fmla="*/ 527002 w 1288494"/>
              <a:gd name="T115" fmla="*/ 528375 h 722529"/>
              <a:gd name="T116" fmla="*/ 494855 w 1288494"/>
              <a:gd name="T117" fmla="*/ 516722 h 722529"/>
              <a:gd name="T118" fmla="*/ 449073 w 1288494"/>
              <a:gd name="T119" fmla="*/ 49826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DEA9-0C80-47C1-A552-84E09DCDA4AD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EDBEDEA-7035-4113-9B80-24B687FE7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54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3787-C1E1-479C-899F-F1369F6B43FA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5F096-796A-40C5-A121-723E796B5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96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4DEA9-C58E-4E2E-8916-D3BB549C2684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8F98B-9614-454E-8D9A-44E6BA499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36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72E0-0714-4551-94C4-E0647557A06D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616B-6383-4A01-B855-2EDF61CBA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73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1B4E-A471-4243-B873-FB31135DA23A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66EA5-374D-4757-9334-A8BD22014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84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F766DEF2-61C8-4A6B-8027-A697FFC19B33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3/10/2022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Rage Italic" panose="030705020405070703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DF4D86-3BCB-4F99-8463-6120EF67923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0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25813" y="2889250"/>
            <a:ext cx="4846637" cy="2138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Unit 3: Waves</a:t>
            </a:r>
            <a:br>
              <a:rPr lang="en-US" sz="1200" dirty="0"/>
            </a:br>
            <a:br>
              <a:rPr lang="en-US" sz="1200" dirty="0"/>
            </a:br>
            <a:r>
              <a:rPr lang="en-US" sz="3200" dirty="0"/>
              <a:t>Light Waves</a:t>
            </a:r>
            <a:br>
              <a:rPr lang="en-US" sz="2800" dirty="0"/>
            </a:br>
            <a:endParaRPr lang="en-US" sz="36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 rot="360000">
            <a:off x="3182938" y="5103813"/>
            <a:ext cx="4837112" cy="701675"/>
          </a:xfrm>
        </p:spPr>
        <p:txBody>
          <a:bodyPr/>
          <a:lstStyle/>
          <a:p>
            <a:pPr eaLnBrk="1" hangingPunct="1"/>
            <a:r>
              <a:rPr lang="en-US" altLang="en-US" dirty="0"/>
              <a:t>Mr. Le</a:t>
            </a:r>
          </a:p>
          <a:p>
            <a:pPr eaLnBrk="1" hangingPunct="1"/>
            <a:r>
              <a:rPr lang="en-US" altLang="en-US" dirty="0"/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139890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cs typeface="Tunga" pitchFamily="34" charset="0"/>
              </a:rPr>
              <a:t>More Examples of Diffraction</a:t>
            </a:r>
          </a:p>
        </p:txBody>
      </p:sp>
      <p:pic>
        <p:nvPicPr>
          <p:cNvPr id="23557" name="Picture 5" descr="https://dr282zn36sxxg.cloudfront.net/datastreams/f-d%3A3c485d8ccf98d285598bbfa51196b7b56a9785b7592cdfb3f194d940%2BIMAGE_THUMB_POSTCARD%2BIMAGE_THUMB_POSTCARD.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5334000" cy="2624329"/>
          </a:xfrm>
          <a:prstGeom prst="rect">
            <a:avLst/>
          </a:prstGeom>
          <a:noFill/>
        </p:spPr>
      </p:pic>
      <p:pic>
        <p:nvPicPr>
          <p:cNvPr id="41986" name="Picture 2" descr="https://cyberchalky.files.wordpress.com/2008/03/seawave_diffra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95655"/>
            <a:ext cx="4267200" cy="3262345"/>
          </a:xfrm>
          <a:prstGeom prst="rect">
            <a:avLst/>
          </a:prstGeom>
          <a:noFill/>
        </p:spPr>
      </p:pic>
      <p:pic>
        <p:nvPicPr>
          <p:cNvPr id="7" name="Picture 4" descr="http://ts3.mm.bing.net/th?id=H.4854808865081726&amp;w=297&amp;h=188&amp;c=7&amp;rs=1&amp;pid=1.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9322"/>
            <a:ext cx="4800600" cy="303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en-US" sz="5400">
                <a:cs typeface="Tunga" pitchFamily="34" charset="0"/>
              </a:rPr>
              <a:t>Behavior of Waves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74638" y="1298575"/>
            <a:ext cx="8594725" cy="49371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B050"/>
                </a:solidFill>
              </a:rPr>
              <a:t>Absorption</a:t>
            </a:r>
            <a:r>
              <a:rPr lang="en-US" sz="3200" dirty="0"/>
              <a:t>: when a wave is taken in by the matter.</a:t>
            </a:r>
          </a:p>
          <a:p>
            <a:endParaRPr lang="en-US" sz="1600" dirty="0"/>
          </a:p>
          <a:p>
            <a:r>
              <a:rPr lang="en-US" sz="3200" dirty="0"/>
              <a:t>One of the reasons why we are able to see different colors.</a:t>
            </a:r>
          </a:p>
        </p:txBody>
      </p:sp>
      <p:pic>
        <p:nvPicPr>
          <p:cNvPr id="45060" name="Picture 4" descr="https://encrypted-tbn1.gstatic.com/images?q=tbn:ANd9GcQx_DuD_wCLcCkH7qa1Du5wCH5sCeqgIojxeOJ49DJRkGQYIjv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114800"/>
            <a:ext cx="3448050" cy="2547669"/>
          </a:xfrm>
          <a:prstGeom prst="rect">
            <a:avLst/>
          </a:prstGeom>
          <a:noFill/>
        </p:spPr>
      </p:pic>
      <p:pic>
        <p:nvPicPr>
          <p:cNvPr id="45062" name="Picture 6" descr="http://www.haniso.co.kr/english/images/acoustic/absorption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14800"/>
            <a:ext cx="381000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en-US" sz="5400">
                <a:cs typeface="Tunga" pitchFamily="34" charset="0"/>
              </a:rPr>
              <a:t>Behavior of Waves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74638" y="1298575"/>
            <a:ext cx="8594725" cy="53308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B050"/>
                </a:solidFill>
              </a:rPr>
              <a:t>Transmission</a:t>
            </a:r>
            <a:r>
              <a:rPr lang="en-US" sz="3200" dirty="0"/>
              <a:t>: when a wave passes through the medium.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>
              <a:buNone/>
            </a:pPr>
            <a:endParaRPr lang="en-US" sz="3200" dirty="0"/>
          </a:p>
          <a:p>
            <a:r>
              <a:rPr lang="en-US" sz="3200" dirty="0"/>
              <a:t>Transmission depends on the type of material the wave encounters.</a:t>
            </a:r>
          </a:p>
        </p:txBody>
      </p:sp>
      <p:pic>
        <p:nvPicPr>
          <p:cNvPr id="4" name="Picture 6" descr="http://www.haniso.co.kr/english/images/acoustic/absorption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3810000" cy="2466975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Qx_DuD_wCLcCkH7qa1Du5wCH5sCeqgIojxeOJ49DJRkGQYIjv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438400"/>
            <a:ext cx="3448050" cy="2547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Opaque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0"/>
            <a:ext cx="8534400" cy="36576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B050"/>
                </a:solidFill>
              </a:rPr>
              <a:t>Opaque</a:t>
            </a:r>
            <a:r>
              <a:rPr lang="en-US" sz="3200" dirty="0"/>
              <a:t>: materials that let no light pass through them.</a:t>
            </a:r>
            <a:endParaRPr lang="en-US" sz="3200" b="1" u="sng" dirty="0"/>
          </a:p>
          <a:p>
            <a:endParaRPr lang="en-US" sz="4000" dirty="0"/>
          </a:p>
          <a:p>
            <a:r>
              <a:rPr lang="en-US" sz="3200" dirty="0"/>
              <a:t>You can not see through opaque materials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Transmission can not occur.</a:t>
            </a:r>
          </a:p>
        </p:txBody>
      </p:sp>
      <p:pic>
        <p:nvPicPr>
          <p:cNvPr id="2050" name="Picture 2" descr="http://upload.wikimedia.org/wikipedia/commons/b/b4/Iroko_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599"/>
            <a:ext cx="4961640" cy="266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Translucent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B050"/>
                </a:solidFill>
              </a:rPr>
              <a:t>Translucent</a:t>
            </a:r>
            <a:r>
              <a:rPr lang="en-US" sz="3200" dirty="0"/>
              <a:t>: materials that lets some light to pass through.</a:t>
            </a:r>
            <a:endParaRPr lang="en-US" sz="3200" b="1" u="sng" dirty="0"/>
          </a:p>
          <a:p>
            <a:endParaRPr lang="en-US" sz="3600" b="1" u="sng" dirty="0"/>
          </a:p>
          <a:p>
            <a:endParaRPr lang="en-US" sz="3600" b="1" u="sng" dirty="0"/>
          </a:p>
          <a:p>
            <a:endParaRPr lang="en-US" sz="3600" b="1" u="sng" dirty="0"/>
          </a:p>
          <a:p>
            <a:pPr>
              <a:buNone/>
            </a:pPr>
            <a:endParaRPr lang="en-US" sz="3600" b="1" u="sng" dirty="0"/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can see through translucent material, but the image is not clear.</a:t>
            </a:r>
          </a:p>
        </p:txBody>
      </p:sp>
      <p:sp>
        <p:nvSpPr>
          <p:cNvPr id="28674" name="AutoShape 2" descr="data:image/jpeg;base64,/9j/4AAQSkZJRgABAQAAAQABAAD/2wCEAAkGBxQTEhUSExQVFRUUFBQUFRQVFRQUFBQVFBQWFhQUFBQYHCggGBolHBQUITEhJSkrLi4uFx8zODMsNygtLisBCgoKDg0OGxAQGi0cHSQsLCwsLCwwLCwsLCwsLCwsLCwsLCwtLCwsLCwsLCwsLCwsLCwsLCwsLCwsLCwsLCwsLP/AABEIAKYBGAMBIgACEQEDEQH/xAAcAAABBQEBAQAAAAAAAAAAAAADAAECBAUGBwj/xABAEAACAQIDBAcGBAUDAwUAAAABAgADEQQSIQUxQVEGEzJhcYGRIkJSobHBBxRi0SNygpLwFUPhM7LxJFOio+L/xAAZAQADAQEBAAAAAAAAAAAAAAAAAQIDBAX/xAAvEQACAgAFAgMHBAMAAAAAAAAAAQIRAwQSITFBUROhsSIyQmGB0fAUUnHBBTPx/9oADAMBAAIRAxEAPwDjVMKsCsKs5WbhlhVgVMKpkjCrCLBqYRTGMKsxKRvUqH9a/SbimYtMWquP1qflKXDE+UX+j4/htrf22+s1bTJ6OH+G387ees145chHgp0R/FfynSbE7QnPYUfxH8p0Oxh7Qkl9Duaj2Ynw+kd69wfCAxFUawaNdTblOps5EcLteuc7DvnI7U1rUh3zr9qUO0x5zkdo0iK6Na4F5xQT17nfNrw9joKGD0u7aTQwxpDRbEzAShVq+9lXkOM2NjbIcXCUyx7gTOxLsjib7skuJ6hzxpvvW+484PGbWpUnCFr5t3dB7Q6DbRq1RURQo5O2UWm9hPw6uytiWRsvurf5nlIWFOxvGglyczXLkEIbqeA1HpK+CqNRJDr7DfXnPT6uxaKhQiBcvwxV8Lh2t1lMEjcSM00llJtbkrMxs84rKpOg1/zlBYmjUprnOdF5m9vnPQMVUo0tz015AEfQTPqbfpAEasOQGh9ZxRymh+1N+X92dXj6uInDU9oHgym54rofORxWIU6Oo8iwmvtI0ap0oKtuRI+Q0mdi/a3AKAMoA4W8Ysx+lVeFbfW0vXY3wHi37Wy+T/6VRTonmPBx9xF/p9I7ncf2H7wOU8x5rEFP6f7Zz7dj0rn0m/z6BhslP/dPml/oYRdlKP8Ad/8ArP7yuqH9H9phVVv0/wBpg9P7SlLGXx+SNvZ7in/ueiNBbQKub9aR/Qf3gcEDfW1u5YavTuSb6eAmTjCvd8zLEniLmfkU1o0RvZ2Pcg+5mfi3FRgiK2XeGa1z6TRq3ZSFuEU+3Utof0C3GH2PgC7A2sNyi24DhOnCwor2tNHn4uLKWzlZo4mqM/8A0QzWW7MxtoBwimnQ2azNYKSTyF4oaJPfT5Ea4ra/M83WFWc8rONzt5iWqeOcW7J+U6nA51I3FMKpmEu03v2AR3GWqW1hxVh5SdDHqRrrFXrBFLHhM1Ns0+JI8RLQx1JtMym/eIaX2KtBtm7QWqtxp3TOSrerU7mH0iApqwIqIFBvYHUweEpu9RzTp1HDMCCqGx4D2t2+arCm06TI1LqX+ilW9Nu5z9Zuo43X1HDlMjo/sbEIuUoKeY5i1RgALkhQV4XIt3RqGz6aMKrYxFZj7SqOsUArcEa30NwbjSafp5Sf4/SyViJI08GPbfxE6HZhAYXIHjpOK2TtMBqhqMCpPs6XYnnuGlucJsxQWzE8SRc3sL7rmbR/x0vidfn0Jeaj0PT22gpNrgjUm2v0gKmOObKiuQRwUm8ot0koGkqvUKMN/Vi4bhw0ganTOkAoVHcp2WJCnwPOS9EXv6iVtbBq+BrVR2QANTcgWHfLexuj1OoD1oGm9bakcweU5ur0yqZy6U1UsLG5JB8pRHSTEa5Wy3+EW8oLGwY8en3CUMSR6zgth4WkdEUC1xoPPX0luptfD0lOqJbgSBPD6u0qrb6j/wBxA9BKx79fGZSzK6KwWXfVnsG0unGFG6pfuUX+c5zGfiAvuU2bxIX95wUgTI/VTXu7FrKw67nS4zpnXfs5UHdqfUzIr7Uqv2qjHuvYegmczQbVZlLGnLls2jhQjwjRpvLiTBXFWnS9FXFWvTHAHMf6df2kJWaN0WErYR2VSGUgWOpHteBj4ymjo2VkGW5A0BIndYvZ9Cr20RvISthegWEqk6MtvhM1eDtWxgsXrueWPTvqIHUf+J6vW/C2l7mIqL4qrftKtT8KzwxPrT//AFMVlpI64Z5Lk80Vv8tLNFWJsNfAT0Cn+FPxYj0T9zNDBfhqtM3GIqeSqI1lmW8/GtkeeI4QanxkVRq2gORB2m428J6SnQfDCob5n55jvJkOnmy6NDBtkpquqqSBra8tZOnbZySzmvg4PZuzHxL9XQU9UttPdJ+Ju8z0DZvRdlADvlA91f3mh0RwqUsLTyjVlDMeJJms9SbRhSMJTsqYXZyp2dO+PJVMUFF4pqpUZtHzuMP3R/yY5TTWlCLRnFZ10Y3+nLylevhMpsp5cZ0q0Jh12uzeJ+scZNOxOKMupTfy0l/YW0OoNS9MPnTKL2BRuDA2Pf4yYMWadsc6lGnBfTYxeA+jNBukFd7stKkpIF2CcQLXBJ08NYHG47EVQM1QKOrFMhbjMA2a7W97NrcStePmied/bBLzBZfvJg2wua+Z2a5ub3Nyd51J174RcOo4fOSBivIeex38VfxsNZfDXSyaKBuA9JODBkgZzTxJS952axjFcKiYkhB5pIGSUTBjyIEkBEMe8bNH0jZ4wGJkSpiatAVMSIiibrzMrVaijv8AOSSnVqG1Om7/AMqsfnLdLodjan+1kH6yB8pUYNkuSRhV8dbdb0lI7Yqi+Vyvhp6GdpT/AAzrt26ijuUE/WaND8KV4uxPMkD6TaMa6GLbfUw+jHTx0YJiSWTd1g7a+I94T2fobjFqXalWV1NtxBH/AAZwFH8I6R7dZgOSAX9TOl2F0HweEOZBVLfE1RhfxC2E2imZSo9Hu3cfWRNR/h9DM/D44i3Ll/zGbb6A2IIIlEUyw20GBsUPrE+0rDVWHlB0MfSY3v6wW0satsqEXOktJN8GbckCwdcFwb7zfyEodOXSrgaygi9sw8tZd2bRuWPL2B94bamzs1J1Cg3UjXvENmC2Zi9EsZnwlI3Gigek1S9+M4/oGAcOUa96bss6I4UcGMxXBu+S5lEaUjQI3OYo6EeOUceDw9GBlxMUvJh5H7TUGy0O9AfISa7Cp/DbwJE5tKOmylSrodcw056bvGcnn1nX7Z2clGkzZn3Gw7QvyJtpOKw4LGw38dd3jE40Gqw2aLNGeiy79IwEkonmks0gDH6yIYVbx7QPWRGsIIRYAkhaARmbsqT4AmW6OzK7bkI8dIUBHNF1k08P0Xqt2mA8BeauF6Hp7xZvkPlKUGwckjlevEnTDt2FZvAEz0HCdHKK7qa+J1mvSwaryE0WD3IeIuh5vh9g4l91O3exA+U1MN0Iqt26ir4C5+c7oBRxj9eBwmiwUZvFZzWF6DUB2y7+dh8pt4Po9h6fZopfmQCfnLX5qSGIl6EuhOpssJSC8h3DSSJEptVkGrykxF41xGFeZJrya15TTEajYiQNWURUk6Rk0M1KVXSVtopezDfxkqY0k6i3BksaKVMSvhMTmrueFJf/AJNugto4lqQFvaLMFA46m0qVMStAFSCTVq2uN5Y/aTGVFONnRbG2qcxW2iHU8yd83qm0FI0nJbKpdSpBBJJLE6cZfXFDvHlK1oz8MwOi4K4nFUxuLZx6m/2nTXmLs9cmMNUdh1ZSTpvt+01nqDgR6yU7KaHzRQIeKMRzqUZYSnHVYZVioqzH6W0z+Sr239WfqNZ4vicFUpEOL8faG8EGxBnr/S7H5sPiKVMZstImo3uovK/FjynB1AGQKdQSfG9r+yefdxHhLXsrcnkqbI29mGWsot8YGh/mH3E08VgAVz0zcb7DW/8AKRMoYEGkGHaGa/lbf6zU2NtXD4ZMl3qOTdzlsA3JQToBMXByb0o6pKMIq3uwFLZdZvct46S9Q6NVD2mt4C87DAqtRA6EFWFwRyl1cOBEsGXUz8RHJ4foqnvFj5/YTVwvR6mu5B5j95tXAgzixwlxwSXiMbD7NUcBLqYQCU0xmsM2J75WhInU2W1CiI4kCU+vEA9bWWkSzROMkTiZnq0kLythF7re+QapAqIRVMLAmpMIHMGqyeWLZgSZo15IU4RaMrZCBWkhThxShFpRagoCiSxSSESnDqslsdD0xCZY0kDJoqzA2vhCa9JjfIiu/dmFgAe/WZmQVcWiHUUVzkfrfd8gfWdbiaGdSP8ANJy/RVWJr1ai5C1UgBtCAugBku+expF7G+ZESDYpM2XOublcX9IXLMSwZkGUcoQiNaSADqvH1MUtUljSkhMw8BtFalh2WPuNbNztpvkMVjTUdsPRPtAXqVPcoqeLH4uQmDhcTWq51oVqVwP4hFECogPmLHfwh8bW6ukaOGHeTUvmqud7vbU+E6tlzyYU2Vuk2KRcM+GoglchLa3YjjVqnv4DjOY3KFOmum/cE9rzGnrOgrYtKWCrq1NxVem2ep7LZ2PMhrj0nJ0qmamDdr7919DcC447jcjmb8ISSrkEGoVB1W/3W+omPh6d6gB3ZxfvGbUaTQo1R1P9J+omdTcqcy6EG4MrLq3KjXNSpRvselbBrLTvRVOrXVlF23+92j5+U1ziZ5RT2jUFRapYkoQ1udt405i4856IKmlwbg2IPMHUH0jeDKPvOzBYsZcFyvXvulSpUjHWRyHdKiqBsmteE/MGCSjDLQjdCtklqE8YVVjUqMtJSmcn2GgdMESwoiSnLFKnJsYyLDqkMlGWFpSRlZaUKlGWlpwq04xFZaEMtGWFSEVYWMAtGFWjCgSQgAMURJdTCASQEAAdVGalLVoFm18IADZJS2hgjbNw95coN+/nNGncmWChMGhp0cbTxNK9/YJ77g+V5dGNHAX8GE3qmADbwCe8CZ2I2Yg3oPS3zEzcaKUikMYD7rDxH7Rfmk+K3jcfWWV2OhAtcW5M3z1g6uyuVRvDQj6Xk6B6hUqincwPgRFK/wDpb27SnxW37xQ0hqOIx+0aWFpClSucxJ/XWfi7W4X9JQoUqaA1aqivWbgdFQa6Aa6a7plYDDsT1tXVzuHBBwAEvkXjeM48c9wWHfJn4nbGcdX1AUG4IVah+TORbymVVovT0JLJe4b3k5+R09J0pp6SBw1+Eh4rfJSwjk6H/Q362b6iTWkeR9JrYzYDkE0wbnevA+HKWsJsXEWsAqC4PtG5uNdwv3ek6srixjbbMs3GU1FJcGGmGJsADrund9HgWw637VO6Ebzpqvy+kzqPRkk3eq39IA+ZvOg2FsxKJYJf2wLkkkkre2/xM3xczCSpHNhYE4u2TQQhp34TQWgIQUJz6zo0mfTpQ6UpcFCLqYtQUV0p2hQkP1MItLSIAHVy1RpWiWnDokAJIsOqyCCHUwoB1WEVYysIZSOYgAyrJhZMLJhYADCyYWTCyYEYAwskEhVEKtOAWVzT0gKdPjzPyEu1xYeMg6aaeH7ykiXIhhqfGWMkkiWEcwYA8sZkvwvCsRIlogKb4UcPThKddSN4tNQwFaoNx9ImhpmZFCOBfTSKRRVnkgowi0JZWnCKk5LOsrihDJThckcLCwodBDiBCSQUxpg0GEkhsbjhBqDCoseomjYojMARx/y0OtKUtnVMpsdx+R5zZWnOiLtGElRXWjJijLCrI1jbTiZaRNgAlz3CSyXNoRhlH18YbCUtLneYxCGHk6VIywFkxEAMURH/AC4hY94wBflu+L8t4Qt44MLAD1JH/Bj5mHPzF/tDGODHYAVrnmPpCrX7pIRMoPCAiQqAjUEeELRcDj9ZUSoBoAfmJbpm63FweRlIlhetBNzuEGzXIHmeEKiXXxjOBvvu77RkiNTxk6YvzHjKtTGW3CZ2M26AbFxf4VtceMTRSs3CFG8ytVxyDdrOWq7bv2lNu5gP+60enthDvDD+m/zW4kWuhWnubVbGMe7wlVmlVNpUj/uL4E5T87SyrA7iD4G8TvqNUSQRpK0UAPPFSFWkZn4fazXANJT3rUH0axl2nt2mLZ6dVdL9gsB/becqwmzpeJRYXDnlCphDI0tv4UkDrVBPxXXyN+M06GIRuy6nwYGPwWuSfFKi4EwyYCXwsIqxrDQniMoDA98kMBL4EKoj8OIa2ZwwDd0v4R7ey2nIyrW2xQVxTNQZ2NgouxvxGgNjLuYEcCPWWo6SW7LZW2plenYnN5D95jttdjiVwyWdApetffSXcpv38pqtWVlvTN76Acu+bVRmERQzW4D5mXhK2Hp5RaHDRMAkV5ER4gHvJBpFRJAQAkI8QEfTnGA0Vo+YSOeAEhJqYLrIOpW77QAsMY1XEWFhKbV++ZDbbPWsgAyohZ236+6BGn1E0b1fHG1ywAHeBAjFaaG/fOPxVZqjUqZOYsesa/Abh950qrByelPuNJXQDHNWOqZTrex0sOQG4+cMtPMBmVb8dLj5wqpCKkix0VvySfCPLT6SD7JQ8CPn9by+BFeOwMt9iLz+o+hEr1NiH3T9PuL/ADm0zwL1DFaQbmK+CrJ2WYcdGP3Y/SKahjx6vzcDjf8AQhYBatUW4lg9/EODHqbFbTK6f1Uxc+aFZqqYRZFlGDV2ZWvbq6brz6xlPkrBvrKr4AhyThHB19teqbdxurAzrAZMRppdPUNzkqDhCbPXpkg9sV7C38wZZYpYyqBZMUHJGmbqGOvED2TOnEg+FRu0inxUGO18/X1QjGG0cWo7NN929aieOq5hGbpJWXfhr96VFPyNj8pptsmhbsKo5glLeYItM2thqamy18QNOB61V7znB/wRpr8X2YAH27QJz1KNWk5GUsaIclTofaANo2I6SUKNMrQZqtVh7K2a99wGW1ha+6WmwFTJnStSdd5Z6IF/A0ysr9F//UdZUdBTSkdKqMWzMPhDX3ePGWkveq6+f3Qi5hsMMHhiKrfxaoNTEPvIUe75XsB+8zOhlKpWrPjSSikZKVO9wEG7MAdT94Pa20kqVTQYNWeoAzIFvlC9kEhh42j4TCilYp+YpDeBaqVHllYCCbdyadv0G0uLO1w22A5yMpp1LkANezDgymXqWb3gBOKpbTq8K6sOGYUyfsflNfA7aqLpVyleDgMLeI1FvORxz/YqOkCwlpSo47MLixHMMDJviwBdjlHfYR0ItXjFpkjblE7qqHW3aG+WFxQO4g+cb25BF28YvaUzWMhmkOQ9JcbECDbE8pXvFJ1MrSgjVSeMGTB1q6p2mC+JtDUlBAINwdQRDcewKrVsCTp46CYWGw/sFhoa9Tu7Kbt3eZf6RglFpjfUYKB4xtr1EoAkkBaFKw/mtu8b2l6XoruTftfwV9kYbPiKlUjRPYW68BpcH/N86MLMPoxph1/Vrvvv+k1S5hiPeuwRWwfMBImtA3kbyLKoOj3MIZXSGV7wsTQxgmhyIMpAVArRSZWKAUc+JNTFFEMIDJgxRQAmJMRoowB4vCJVXK4zLyuR9IDZmxaVAWQNY3BuzMLHhYm0UUab4FRhdMcaw6vCUfYNQgZtwAJtwmntl1weGFGmvsUkzsPjPC58frFFNpL2YroyY8tlToLs/wBg4lzmqVTmJsNN+g5TTxOLelnZ2JAsQqWHPmI8Uie+JQLgv7PqpXS7UxyIIB4Rq2xaB16sC/w3X6GKKKTcW6KSsoJs1UJCPUUXv2yf+68i2y3Jv1pN+Y19VIiimcZMpoDX2Tpc5W53AP1BlM4RLhbW32y5k4/pYRopvBWZSdFsLUFiKrgDhmDC3LVfvCrjqxOjrbkyfcGKKc85uLN4RTQVtr1EuXRCB8LNe3mN8WH6VUzpkca290/eKKdeBCM1bMZtxexeNSjiBZkJseP/AAd0sU6RVr3sOIG4+sUUyxFTpDjvuV6aipi1JvakrOATx3bpzvTBjUSnTvrWqOzX3Wp5bKf6qgPlGilx/wBiB+6dNs+j1VKmhN7AC8pnbq9YUytpvOm+5G7yiikRSk3Y7pI1pFRHimRRYUQZ0MUUACXjGKKMCBMUUU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05000"/>
            <a:ext cx="4800600" cy="284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Transparent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864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B050"/>
                </a:solidFill>
              </a:rPr>
              <a:t>Transparent</a:t>
            </a:r>
            <a:r>
              <a:rPr lang="en-US" sz="3200" dirty="0"/>
              <a:t>: materials that lets light easily pass through.</a:t>
            </a:r>
          </a:p>
          <a:p>
            <a:endParaRPr lang="en-US" sz="1600" b="1" u="sng" dirty="0"/>
          </a:p>
          <a:p>
            <a:endParaRPr lang="en-US" sz="1600" b="1" u="sng" dirty="0"/>
          </a:p>
          <a:p>
            <a:endParaRPr lang="en-US" sz="1600" b="1" u="sng" dirty="0"/>
          </a:p>
          <a:p>
            <a:endParaRPr lang="en-US" sz="1600" b="1" u="sng" dirty="0"/>
          </a:p>
          <a:p>
            <a:endParaRPr lang="en-US" sz="1600" b="1" u="sng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3200" dirty="0"/>
              <a:t>You can see through transparent materials and the images are clear.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905000"/>
            <a:ext cx="4814888" cy="345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Concave and Convex 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8862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Convex lens bend light inward (converge), causing images to look larger.</a:t>
            </a:r>
          </a:p>
          <a:p>
            <a:endParaRPr lang="en-US" sz="2800" dirty="0"/>
          </a:p>
          <a:p>
            <a:r>
              <a:rPr lang="en-US" sz="2800" dirty="0"/>
              <a:t>Concave lens bend light outward (diverge), causing images to look smaller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19201"/>
            <a:ext cx="4800600" cy="54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5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en-US" sz="5400">
                <a:cs typeface="Tunga" pitchFamily="34" charset="0"/>
              </a:rPr>
              <a:t>Behavior of Waves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74638" y="1298575"/>
            <a:ext cx="8594725" cy="49371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B050"/>
                </a:solidFill>
              </a:rPr>
              <a:t>Interference</a:t>
            </a:r>
            <a:r>
              <a:rPr lang="en-US" sz="3200" dirty="0"/>
              <a:t>: when two or more waves meet while traveling through the same medium</a:t>
            </a:r>
          </a:p>
          <a:p>
            <a:endParaRPr lang="en-US" sz="3200" dirty="0"/>
          </a:p>
          <a:p>
            <a:r>
              <a:rPr lang="en-US" sz="3200" dirty="0"/>
              <a:t>After meeting, the two waves will either produce a </a:t>
            </a:r>
            <a:r>
              <a:rPr lang="en-US" sz="3200" u="sng" dirty="0"/>
              <a:t>destructive interference</a:t>
            </a:r>
            <a:r>
              <a:rPr lang="en-US" sz="3200" dirty="0"/>
              <a:t> or </a:t>
            </a:r>
            <a:r>
              <a:rPr lang="en-US" sz="3200" u="sng" dirty="0"/>
              <a:t>constructive</a:t>
            </a:r>
            <a:r>
              <a:rPr lang="en-US" sz="3200" dirty="0"/>
              <a:t> </a:t>
            </a:r>
            <a:r>
              <a:rPr lang="en-US" sz="3200" u="sng" dirty="0"/>
              <a:t>interference</a:t>
            </a:r>
            <a:r>
              <a:rPr lang="en-US" sz="3200" dirty="0"/>
              <a:t>.</a:t>
            </a:r>
          </a:p>
        </p:txBody>
      </p:sp>
      <p:pic>
        <p:nvPicPr>
          <p:cNvPr id="36868" name="Picture 2" descr="http://ts3.mm.bing.net/th?id=H.4785067209983014&amp;w=288&amp;h=163&amp;c=7&amp;rs=1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267200"/>
            <a:ext cx="4038600" cy="250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dirty="0">
                <a:cs typeface="Tunga" pitchFamily="34" charset="0"/>
              </a:rPr>
              <a:t>Constructive </a:t>
            </a:r>
            <a:r>
              <a:rPr lang="en-US" altLang="en-US" sz="4000" dirty="0" err="1">
                <a:cs typeface="Tunga" pitchFamily="34" charset="0"/>
              </a:rPr>
              <a:t>vs</a:t>
            </a:r>
            <a:r>
              <a:rPr lang="en-US" altLang="en-US" sz="4000" dirty="0">
                <a:cs typeface="Tunga" pitchFamily="34" charset="0"/>
              </a:rPr>
              <a:t> Destructive Interference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4267200" cy="4830925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Constructive Interference</a:t>
            </a:r>
            <a:r>
              <a:rPr lang="en-US" sz="2400" dirty="0"/>
              <a:t>: </a:t>
            </a:r>
            <a:r>
              <a:rPr lang="en-US" sz="2800" dirty="0"/>
              <a:t>when two waves meet and create a wave with higher amplitude.</a:t>
            </a:r>
          </a:p>
          <a:p>
            <a:endParaRPr lang="en-US" sz="2800" dirty="0"/>
          </a:p>
          <a:p>
            <a:r>
              <a:rPr lang="en-US" sz="2400" b="1" u="sng" dirty="0">
                <a:solidFill>
                  <a:srgbClr val="00B050"/>
                </a:solidFill>
              </a:rPr>
              <a:t>Destructive Interference</a:t>
            </a:r>
            <a:r>
              <a:rPr lang="en-US" sz="2400" b="1" dirty="0"/>
              <a:t>: </a:t>
            </a:r>
            <a:r>
              <a:rPr lang="en-US" sz="2800" dirty="0"/>
              <a:t>when two waves meet and cancel each other out, leaving no wave.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9" name="Picture 6" descr="http://ts1.mm.bing.net/th?id=H.4609149663576672&amp;w=283&amp;h=180&amp;c=7&amp;rs=1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038599"/>
            <a:ext cx="4114800" cy="261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http://ts1.mm.bing.net/th?id=H.4759756925634436&amp;w=288&amp;h=178&amp;c=7&amp;rs=1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4108450" cy="253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4748" y="3657600"/>
            <a:ext cx="52925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25813" y="2889250"/>
            <a:ext cx="4846637" cy="2138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Unit 3: Waves</a:t>
            </a:r>
            <a:br>
              <a:rPr lang="en-US" sz="1200" dirty="0"/>
            </a:br>
            <a:br>
              <a:rPr lang="en-US" sz="1200" dirty="0"/>
            </a:br>
            <a:r>
              <a:rPr lang="en-US" sz="3200" dirty="0"/>
              <a:t>Color</a:t>
            </a:r>
            <a:br>
              <a:rPr lang="en-US" sz="2800" dirty="0"/>
            </a:br>
            <a:endParaRPr lang="en-US" sz="36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 rot="360000">
            <a:off x="3182938" y="5103813"/>
            <a:ext cx="4837112" cy="701675"/>
          </a:xfrm>
        </p:spPr>
        <p:txBody>
          <a:bodyPr/>
          <a:lstStyle/>
          <a:p>
            <a:pPr eaLnBrk="1" hangingPunct="1"/>
            <a:r>
              <a:rPr lang="en-US" altLang="en-US" dirty="0"/>
              <a:t>Mr. Le</a:t>
            </a:r>
          </a:p>
          <a:p>
            <a:pPr eaLnBrk="1" hangingPunct="1"/>
            <a:r>
              <a:rPr lang="en-US" altLang="en-US" dirty="0"/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2143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you should know about Light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3200" dirty="0"/>
              <a:t>Light waves are </a:t>
            </a:r>
            <a:r>
              <a:rPr lang="en-US" altLang="en-US" sz="3200" u="sng" dirty="0"/>
              <a:t>electromagnetic waves</a:t>
            </a:r>
            <a:r>
              <a:rPr lang="en-US" altLang="en-US" sz="3200" dirty="0"/>
              <a:t>,</a:t>
            </a:r>
            <a:endParaRPr lang="en-US" altLang="en-US" sz="3200" u="sng" dirty="0"/>
          </a:p>
          <a:p>
            <a:pPr marL="342900" indent="-342900">
              <a:buNone/>
            </a:pPr>
            <a:r>
              <a:rPr lang="en-US" altLang="en-US" sz="3200" b="1" dirty="0">
                <a:solidFill>
                  <a:srgbClr val="FF66CC"/>
                </a:solidFill>
              </a:rPr>
              <a:t>	</a:t>
            </a:r>
            <a:r>
              <a:rPr lang="en-US" altLang="en-US" sz="3200" dirty="0"/>
              <a:t>so they DO NOT need a </a:t>
            </a:r>
            <a:r>
              <a:rPr lang="en-US" altLang="en-US" sz="3200" u="sng" dirty="0"/>
              <a:t>medium</a:t>
            </a:r>
            <a:r>
              <a:rPr lang="en-US" altLang="en-US" sz="3200" dirty="0"/>
              <a:t> to travel</a:t>
            </a:r>
            <a:endParaRPr lang="en-US" altLang="en-US" sz="3200" b="1" dirty="0">
              <a:solidFill>
                <a:srgbClr val="FF66CC"/>
              </a:solidFill>
            </a:endParaRPr>
          </a:p>
          <a:p>
            <a:pPr marL="342900" indent="-342900">
              <a:buFontTx/>
              <a:buChar char="•"/>
            </a:pPr>
            <a:endParaRPr lang="en-US" altLang="en-US" sz="1600" b="1" dirty="0">
              <a:solidFill>
                <a:srgbClr val="FF66CC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altLang="en-US" sz="3200" dirty="0"/>
              <a:t>They are </a:t>
            </a:r>
            <a:r>
              <a:rPr lang="en-US" altLang="en-US" sz="3200" u="sng" dirty="0"/>
              <a:t>transverse waves</a:t>
            </a:r>
            <a:r>
              <a:rPr lang="en-US" altLang="en-US" sz="3200" dirty="0"/>
              <a:t>.</a:t>
            </a:r>
            <a:endParaRPr lang="en-US" altLang="en-US" sz="3200" u="sng" dirty="0"/>
          </a:p>
          <a:p>
            <a:pPr marL="342900" indent="-342900">
              <a:buFontTx/>
              <a:buChar char="•"/>
            </a:pPr>
            <a:endParaRPr lang="en-US" altLang="en-US" sz="1600" b="1" dirty="0"/>
          </a:p>
          <a:p>
            <a:pPr marL="342900" indent="-342900">
              <a:buFontTx/>
              <a:buChar char="•"/>
            </a:pPr>
            <a:r>
              <a:rPr lang="en-US" altLang="en-US" sz="3200" dirty="0"/>
              <a:t>They travel in a straight line.</a:t>
            </a:r>
          </a:p>
          <a:p>
            <a:pPr marL="342900" indent="-342900">
              <a:buFontTx/>
              <a:buChar char="•"/>
            </a:pPr>
            <a:endParaRPr lang="en-US" altLang="en-US" sz="1600" b="1" dirty="0"/>
          </a:p>
          <a:p>
            <a:pPr marL="342900" indent="-342900">
              <a:buFontTx/>
              <a:buChar char="•"/>
            </a:pPr>
            <a:endParaRPr lang="en-US" altLang="en-US" sz="3200" dirty="0"/>
          </a:p>
          <a:p>
            <a:pPr marL="342900" indent="-342900">
              <a:buNone/>
            </a:pPr>
            <a:endParaRPr lang="en-US" altLang="en-US" sz="28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Recall!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3200" dirty="0"/>
              <a:t>There are different colors because each color has their own different wavelengths.</a:t>
            </a:r>
          </a:p>
          <a:p>
            <a:pPr>
              <a:buNone/>
            </a:pPr>
            <a:endParaRPr lang="en-US" sz="4000" dirty="0"/>
          </a:p>
        </p:txBody>
      </p:sp>
      <p:pic>
        <p:nvPicPr>
          <p:cNvPr id="13314" name="Picture 2" descr="https://s3-eu-west-1.amazonaws.com/infogram-particles-700/kenziee29_13944085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43200"/>
            <a:ext cx="7315200" cy="3448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Remember!!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We can see different color objects because of </a:t>
            </a:r>
            <a:r>
              <a:rPr lang="en-US" altLang="en-US" sz="3200" u="sng" dirty="0"/>
              <a:t>reflection</a:t>
            </a:r>
            <a:r>
              <a:rPr lang="en-US" altLang="en-US" sz="3200" dirty="0"/>
              <a:t> and </a:t>
            </a:r>
            <a:r>
              <a:rPr lang="en-US" altLang="en-US" sz="3200" u="sng" dirty="0"/>
              <a:t>absorption</a:t>
            </a:r>
            <a:r>
              <a:rPr lang="en-US" altLang="en-US" sz="32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The color you see is the color that is </a:t>
            </a:r>
            <a:r>
              <a:rPr lang="en-US" sz="3200" u="sng" dirty="0"/>
              <a:t>mostly reflected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The colors you don’t see are </a:t>
            </a:r>
            <a:r>
              <a:rPr lang="en-US" sz="3200" u="sng" dirty="0"/>
              <a:t>absorbed</a:t>
            </a:r>
            <a:r>
              <a:rPr lang="en-US" sz="3200" dirty="0"/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Black and White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An object that </a:t>
            </a:r>
            <a:r>
              <a:rPr lang="en-US" sz="3200" b="1" u="sng" dirty="0"/>
              <a:t>ABSORBS</a:t>
            </a:r>
            <a:r>
              <a:rPr lang="en-US" sz="3200" dirty="0"/>
              <a:t> all colors of visible light will appear black.</a:t>
            </a:r>
          </a:p>
          <a:p>
            <a:endParaRPr lang="en-US" sz="3200" dirty="0"/>
          </a:p>
          <a:p>
            <a:r>
              <a:rPr lang="en-US" sz="3600" b="1" u="sng" dirty="0">
                <a:solidFill>
                  <a:srgbClr val="FF0000"/>
                </a:solidFill>
              </a:rPr>
              <a:t>Absorb  all= black</a:t>
            </a:r>
          </a:p>
          <a:p>
            <a:endParaRPr lang="en-US" sz="3200" dirty="0"/>
          </a:p>
          <a:p>
            <a:r>
              <a:rPr lang="en-US" sz="3200" dirty="0"/>
              <a:t>An object that </a:t>
            </a:r>
            <a:r>
              <a:rPr lang="en-US" sz="3200" b="1" u="sng" dirty="0"/>
              <a:t>REFLECTS</a:t>
            </a:r>
            <a:r>
              <a:rPr lang="en-US" sz="3200" dirty="0"/>
              <a:t> all colors of visible light will appear white</a:t>
            </a:r>
          </a:p>
          <a:p>
            <a:endParaRPr lang="en-US" sz="3200" dirty="0"/>
          </a:p>
          <a:p>
            <a:r>
              <a:rPr lang="en-US" sz="3600" b="1" u="sng" dirty="0">
                <a:solidFill>
                  <a:srgbClr val="FF0000"/>
                </a:solidFill>
              </a:rPr>
              <a:t>Reflect  all= white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Special colors like pink and brown are NOT reflected.</a:t>
            </a:r>
          </a:p>
          <a:p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see pink, it does not mean pink is reflected because it is not a color of visible light.</a:t>
            </a:r>
          </a:p>
          <a:p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Remember it is not just 1 color that is reflected.  It can be a combination and intensity of the colors of visible light that are reflected and absorbed to give you the variety of colors.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25813" y="2889250"/>
            <a:ext cx="4846637" cy="2138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Unit 3: Waves</a:t>
            </a:r>
            <a:br>
              <a:rPr lang="en-US" sz="1200" dirty="0"/>
            </a:br>
            <a:br>
              <a:rPr lang="en-US" sz="1200" dirty="0"/>
            </a:br>
            <a:r>
              <a:rPr lang="en-US" sz="3200" dirty="0"/>
              <a:t>Eyes</a:t>
            </a:r>
            <a:br>
              <a:rPr lang="en-US" sz="2800" dirty="0"/>
            </a:br>
            <a:endParaRPr lang="en-US" sz="36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 rot="360000">
            <a:off x="3182938" y="5103813"/>
            <a:ext cx="4837112" cy="701675"/>
          </a:xfrm>
        </p:spPr>
        <p:txBody>
          <a:bodyPr/>
          <a:lstStyle/>
          <a:p>
            <a:pPr eaLnBrk="1" hangingPunct="1"/>
            <a:r>
              <a:rPr lang="en-US" altLang="en-US" dirty="0"/>
              <a:t>Mr. Le</a:t>
            </a:r>
          </a:p>
          <a:p>
            <a:pPr eaLnBrk="1" hangingPunct="1"/>
            <a:r>
              <a:rPr lang="en-US" altLang="en-US" dirty="0"/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33106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How do we see?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None/>
              <a:defRPr/>
            </a:pPr>
            <a:r>
              <a:rPr lang="en-US" altLang="en-US" sz="3200" dirty="0"/>
              <a:t>1. Light is reflected off an object or surface and travels to our eyes.</a:t>
            </a:r>
          </a:p>
          <a:p>
            <a:pPr marL="342900" indent="-342900">
              <a:lnSpc>
                <a:spcPct val="80000"/>
              </a:lnSpc>
              <a:buFontTx/>
              <a:buChar char="•"/>
              <a:defRPr/>
            </a:pPr>
            <a:endParaRPr lang="en-US" altLang="en-US" sz="3200" dirty="0"/>
          </a:p>
          <a:p>
            <a:pPr marL="342900" indent="-342900">
              <a:lnSpc>
                <a:spcPct val="80000"/>
              </a:lnSpc>
              <a:buNone/>
              <a:defRPr/>
            </a:pPr>
            <a:r>
              <a:rPr lang="en-US" altLang="en-US" sz="3200" dirty="0"/>
              <a:t>2. Nerves change the light into electro-chemical signals, then these signals are carried to the brain.</a:t>
            </a:r>
          </a:p>
          <a:p>
            <a:pPr marL="342900" indent="-342900">
              <a:lnSpc>
                <a:spcPct val="80000"/>
              </a:lnSpc>
              <a:buFontTx/>
              <a:buChar char="•"/>
              <a:defRPr/>
            </a:pPr>
            <a:endParaRPr lang="en-US" altLang="en-US" sz="3200" dirty="0"/>
          </a:p>
          <a:p>
            <a:pPr marL="342900" indent="-342900">
              <a:lnSpc>
                <a:spcPct val="80000"/>
              </a:lnSpc>
              <a:buNone/>
              <a:defRPr/>
            </a:pPr>
            <a:r>
              <a:rPr lang="en-US" altLang="en-US" sz="3200" dirty="0"/>
              <a:t>3. Once the brain receive the information it must interpret (figure out) the information.  Once this is done, vision occurs.</a:t>
            </a:r>
          </a:p>
          <a:p>
            <a:pPr marL="342900" indent="-342900">
              <a:lnSpc>
                <a:spcPct val="80000"/>
              </a:lnSpc>
              <a:buFontTx/>
              <a:buChar char="•"/>
              <a:defRPr/>
            </a:pPr>
            <a:endParaRPr lang="en-US" alt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/>
              <a:t>Parts of your Eyes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791200" cy="5334000"/>
          </a:xfrm>
        </p:spPr>
        <p:txBody>
          <a:bodyPr>
            <a:normAutofit/>
          </a:bodyPr>
          <a:lstStyle/>
          <a:p>
            <a:r>
              <a:rPr lang="en-US" sz="2400" u="sng" dirty="0"/>
              <a:t>Cornea</a:t>
            </a:r>
            <a:r>
              <a:rPr lang="en-US" sz="2400" dirty="0"/>
              <a:t>- outermost layer of the            eye, acts as a shield and focuses           the light that enters the pupil.</a:t>
            </a:r>
          </a:p>
          <a:p>
            <a:endParaRPr lang="en-US" sz="1400" dirty="0"/>
          </a:p>
          <a:p>
            <a:r>
              <a:rPr lang="en-US" sz="2400" u="sng" dirty="0"/>
              <a:t>Pupil</a:t>
            </a:r>
            <a:r>
              <a:rPr lang="en-US" sz="2400" dirty="0"/>
              <a:t>- dark spot in </a:t>
            </a:r>
          </a:p>
          <a:p>
            <a:pPr>
              <a:buNone/>
            </a:pPr>
            <a:r>
              <a:rPr lang="en-US" sz="2400" dirty="0"/>
              <a:t>	the middle, allows light to enter</a:t>
            </a:r>
          </a:p>
          <a:p>
            <a:endParaRPr lang="en-US" sz="1400" dirty="0"/>
          </a:p>
          <a:p>
            <a:r>
              <a:rPr lang="en-US" sz="2400" u="sng" dirty="0"/>
              <a:t>Iris</a:t>
            </a:r>
            <a:r>
              <a:rPr lang="en-US" sz="2400" dirty="0"/>
              <a:t>- colored part of the eye,         controls how much light enters</a:t>
            </a:r>
          </a:p>
          <a:p>
            <a:pPr>
              <a:buNone/>
            </a:pPr>
            <a:endParaRPr lang="en-US" sz="1400" dirty="0"/>
          </a:p>
          <a:p>
            <a:r>
              <a:rPr lang="en-US" sz="2400" u="sng" dirty="0"/>
              <a:t>Sclera</a:t>
            </a:r>
            <a:r>
              <a:rPr lang="en-US" sz="2400" dirty="0"/>
              <a:t>- white part of the eyes,      provides strength and               protection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6" descr="human ey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/>
              <a:t>Parts of your Eyes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495800" cy="5334000"/>
          </a:xfrm>
        </p:spPr>
        <p:txBody>
          <a:bodyPr>
            <a:normAutofit/>
          </a:bodyPr>
          <a:lstStyle/>
          <a:p>
            <a:r>
              <a:rPr lang="en-US" sz="2800" u="sng" dirty="0"/>
              <a:t>Lens</a:t>
            </a:r>
            <a:r>
              <a:rPr lang="en-US" sz="2800" dirty="0"/>
              <a:t>- located behind the pupil, allows the eyes to focus on small details</a:t>
            </a:r>
          </a:p>
          <a:p>
            <a:endParaRPr lang="en-US" sz="1400" dirty="0"/>
          </a:p>
          <a:p>
            <a:r>
              <a:rPr lang="en-US" sz="2800" u="sng" dirty="0"/>
              <a:t>Vitreous </a:t>
            </a:r>
            <a:r>
              <a:rPr lang="en-US" sz="2800" u="sng" dirty="0" err="1"/>
              <a:t>Humour</a:t>
            </a:r>
            <a:r>
              <a:rPr lang="en-US" sz="2800" dirty="0"/>
              <a:t>- gel that surrounds the eyes, helps keep the circular shape</a:t>
            </a:r>
          </a:p>
          <a:p>
            <a:endParaRPr lang="en-US" sz="1400" dirty="0"/>
          </a:p>
          <a:p>
            <a:r>
              <a:rPr lang="en-US" sz="2800" u="sng" dirty="0"/>
              <a:t>Retina</a:t>
            </a:r>
            <a:r>
              <a:rPr lang="en-US" sz="2800" dirty="0"/>
              <a:t>- located at the back of the eyes, receives information and transfers it to the brain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6" descr="human ey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22644"/>
            <a:ext cx="4267200" cy="623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Photoreceptors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09600"/>
          </a:xfrm>
        </p:spPr>
        <p:txBody>
          <a:bodyPr/>
          <a:lstStyle/>
          <a:p>
            <a:pPr algn="ctr"/>
            <a:r>
              <a:rPr lang="en-US" sz="3200" dirty="0"/>
              <a:t>Rods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95401"/>
            <a:ext cx="4041775" cy="609599"/>
          </a:xfrm>
        </p:spPr>
        <p:txBody>
          <a:bodyPr/>
          <a:lstStyle/>
          <a:p>
            <a:pPr algn="ctr"/>
            <a:r>
              <a:rPr lang="en-US" sz="3200" dirty="0"/>
              <a:t>Cones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4040188" cy="4455320"/>
          </a:xfrm>
        </p:spPr>
        <p:txBody>
          <a:bodyPr>
            <a:normAutofit/>
          </a:bodyPr>
          <a:lstStyle/>
          <a:p>
            <a:r>
              <a:rPr lang="en-US" sz="2800" dirty="0"/>
              <a:t>Use when there is little light</a:t>
            </a:r>
          </a:p>
          <a:p>
            <a:endParaRPr lang="en-US" sz="2800" dirty="0"/>
          </a:p>
          <a:p>
            <a:r>
              <a:rPr lang="en-US" sz="2800" dirty="0"/>
              <a:t>Lets you see black and white</a:t>
            </a:r>
          </a:p>
          <a:p>
            <a:endParaRPr lang="en-US" sz="2800" dirty="0"/>
          </a:p>
          <a:p>
            <a:r>
              <a:rPr lang="en-US" sz="2800" dirty="0"/>
              <a:t>Mostly found at the edges of the retina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5025" y="1905000"/>
            <a:ext cx="4041775" cy="4455320"/>
          </a:xfrm>
        </p:spPr>
        <p:txBody>
          <a:bodyPr>
            <a:normAutofit/>
          </a:bodyPr>
          <a:lstStyle/>
          <a:p>
            <a:r>
              <a:rPr lang="en-US" sz="2800" dirty="0"/>
              <a:t>Use when there is a lot of light</a:t>
            </a:r>
          </a:p>
          <a:p>
            <a:endParaRPr lang="en-US" sz="2800" dirty="0"/>
          </a:p>
          <a:p>
            <a:r>
              <a:rPr lang="en-US" sz="2800" dirty="0"/>
              <a:t>Lets you see color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Mostly found at the center of the retina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Behaviors of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3200" dirty="0"/>
              <a:t>When a wave comes into contact with different matter, it does not just change its speed, but something else could happen as well.</a:t>
            </a:r>
          </a:p>
          <a:p>
            <a:pPr marL="342900" indent="-342900">
              <a:buFontTx/>
              <a:buChar char="•"/>
            </a:pPr>
            <a:endParaRPr lang="en-US" altLang="en-US" sz="3200" dirty="0"/>
          </a:p>
          <a:p>
            <a:pPr marL="342900" indent="-342900">
              <a:buFontTx/>
              <a:buChar char="•"/>
            </a:pPr>
            <a:r>
              <a:rPr lang="en-US" altLang="en-US" sz="3200" dirty="0"/>
              <a:t>We call these the behaviors of a wave.</a:t>
            </a:r>
          </a:p>
          <a:p>
            <a:pPr marL="342900" indent="-342900">
              <a:buFontTx/>
              <a:buChar char="•"/>
            </a:pPr>
            <a:endParaRPr lang="en-US" altLang="en-US" sz="3200" dirty="0"/>
          </a:p>
          <a:p>
            <a:pPr marL="342900" indent="-342900">
              <a:buFontTx/>
              <a:buChar char="•"/>
            </a:pPr>
            <a:r>
              <a:rPr lang="en-US" altLang="en-US" sz="3200" dirty="0"/>
              <a:t>You will be introduced to 6 of them, but we will mainly focus on 4. </a:t>
            </a:r>
          </a:p>
          <a:p>
            <a:pPr marL="342900" indent="-342900">
              <a:buFontTx/>
              <a:buChar char="•"/>
            </a:pPr>
            <a:endParaRPr lang="en-US" altLang="en-US" sz="4400" dirty="0"/>
          </a:p>
          <a:p>
            <a:pPr marL="342900" indent="-342900">
              <a:buNone/>
            </a:pPr>
            <a:endParaRPr lang="en-US" altLang="en-US" sz="28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5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Don’t have to copy this slide.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en-US" sz="5400" dirty="0">
                <a:cs typeface="Tunga" pitchFamily="34" charset="0"/>
              </a:rPr>
              <a:t>Behavior of Waves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74638" y="1298575"/>
            <a:ext cx="8594725" cy="49371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B050"/>
                </a:solidFill>
              </a:rPr>
              <a:t>Reflection</a:t>
            </a:r>
            <a:r>
              <a:rPr lang="en-US" sz="3200" dirty="0"/>
              <a:t>: when a wave hits an object or surface and </a:t>
            </a:r>
            <a:r>
              <a:rPr lang="en-US" sz="3200" u="sng" dirty="0"/>
              <a:t>bounces</a:t>
            </a:r>
            <a:r>
              <a:rPr lang="en-US" sz="3200" dirty="0"/>
              <a:t> off.</a:t>
            </a:r>
          </a:p>
          <a:p>
            <a:endParaRPr lang="en-US" sz="1600" dirty="0"/>
          </a:p>
          <a:p>
            <a:r>
              <a:rPr lang="en-US" sz="3200" dirty="0"/>
              <a:t>Reflection allows humans to see things.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4489450" cy="337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654" y="3276600"/>
            <a:ext cx="403509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en-US" sz="5400" dirty="0">
                <a:cs typeface="Tunga" pitchFamily="34" charset="0"/>
              </a:rPr>
              <a:t>Behavior of Waves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74638" y="1298575"/>
            <a:ext cx="8594725" cy="4937125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95" y="3278114"/>
            <a:ext cx="4489450" cy="337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525A91-1799-404B-A07A-4303A18DB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73767"/>
            <a:ext cx="4457755" cy="33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5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en-US" sz="5400" dirty="0">
                <a:cs typeface="Tunga" pitchFamily="34" charset="0"/>
              </a:rPr>
              <a:t>Law of Reflection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74638" y="1298575"/>
            <a:ext cx="8594725" cy="52546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B050"/>
                </a:solidFill>
              </a:rPr>
              <a:t>Angle of Incidence</a:t>
            </a:r>
            <a:r>
              <a:rPr lang="en-US" sz="3200" dirty="0"/>
              <a:t>: the angle in which the wave comes in.</a:t>
            </a:r>
          </a:p>
          <a:p>
            <a:r>
              <a:rPr lang="en-US" sz="3200" b="1" u="sng" dirty="0">
                <a:solidFill>
                  <a:srgbClr val="00B050"/>
                </a:solidFill>
              </a:rPr>
              <a:t>Angle of Reflection</a:t>
            </a:r>
            <a:r>
              <a:rPr lang="en-US" sz="3200" dirty="0"/>
              <a:t>: the angle in which the wave bounces off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The </a:t>
            </a:r>
            <a:r>
              <a:rPr lang="en-US" sz="3200" u="sng" dirty="0"/>
              <a:t>Law of Reflections</a:t>
            </a:r>
            <a:r>
              <a:rPr lang="en-US" sz="3200" dirty="0"/>
              <a:t> states that these two angles will be equal to each other.</a:t>
            </a:r>
          </a:p>
        </p:txBody>
      </p:sp>
      <p:pic>
        <p:nvPicPr>
          <p:cNvPr id="39938" name="Picture 2" descr="http://scienceaid.co.uk/physics/waves/images/refle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048000"/>
            <a:ext cx="5130475" cy="20574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3048000"/>
            <a:ext cx="52925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en-US" sz="5400">
                <a:cs typeface="Tunga" pitchFamily="34" charset="0"/>
              </a:rPr>
              <a:t>Behavior of Waves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74638" y="1298575"/>
            <a:ext cx="8594725" cy="49371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B050"/>
                </a:solidFill>
              </a:rPr>
              <a:t>Refraction</a:t>
            </a:r>
            <a:r>
              <a:rPr lang="en-US" sz="3200" dirty="0"/>
              <a:t>: when a wave </a:t>
            </a:r>
            <a:r>
              <a:rPr lang="en-US" sz="3200" u="sng" dirty="0"/>
              <a:t>bends as it changes medium</a:t>
            </a:r>
            <a:r>
              <a:rPr lang="en-US" sz="3200" dirty="0"/>
              <a:t> (move from one medium to another)</a:t>
            </a:r>
          </a:p>
          <a:p>
            <a:endParaRPr lang="en-US" sz="1050" dirty="0"/>
          </a:p>
          <a:p>
            <a:r>
              <a:rPr lang="en-US" sz="3200" dirty="0"/>
              <a:t>When things look differently than it should, it is most likely due to refraction.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14800"/>
            <a:ext cx="3395662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114800"/>
            <a:ext cx="4214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42275" cy="1443037"/>
          </a:xfrm>
        </p:spPr>
        <p:txBody>
          <a:bodyPr wrap="square" anchor="ctr">
            <a:normAutofit/>
          </a:bodyPr>
          <a:lstStyle/>
          <a:p>
            <a:r>
              <a:rPr lang="en-US" altLang="en-US"/>
              <a:t>Behavior of Waves</a:t>
            </a:r>
          </a:p>
        </p:txBody>
      </p:sp>
      <p:pic>
        <p:nvPicPr>
          <p:cNvPr id="6" name="Picture 5" descr="glass_of_water">
            <a:extLst>
              <a:ext uri="{FF2B5EF4-FFF2-40B4-BE49-F238E27FC236}">
                <a16:creationId xmlns:a16="http://schemas.microsoft.com/office/drawing/2014/main" id="{4F489D16-0A13-4445-9DB5-4A4115E01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1" r="1" b="6679"/>
          <a:stretch/>
        </p:blipFill>
        <p:spPr bwMode="auto">
          <a:xfrm>
            <a:off x="841248" y="2039112"/>
            <a:ext cx="3657600" cy="39502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Content Placeholder 3">
            <a:extLst>
              <a:ext uri="{FF2B5EF4-FFF2-40B4-BE49-F238E27FC236}">
                <a16:creationId xmlns:a16="http://schemas.microsoft.com/office/drawing/2014/main" id="{48B8EA70-FA99-4A4C-A19E-58A85FE656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Magic Breaking Pencil: Light Refraction Science for Kids -">
            <a:extLst>
              <a:ext uri="{FF2B5EF4-FFF2-40B4-BE49-F238E27FC236}">
                <a16:creationId xmlns:a16="http://schemas.microsoft.com/office/drawing/2014/main" id="{33E3870A-B071-44EB-A84F-ED2E32AB8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52" y="2039112"/>
            <a:ext cx="3668251" cy="39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6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en-US" sz="5400">
                <a:cs typeface="Tunga" pitchFamily="34" charset="0"/>
              </a:rPr>
              <a:t>Behavior of Waves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74638" y="1298575"/>
            <a:ext cx="8594725" cy="49371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B050"/>
                </a:solidFill>
              </a:rPr>
              <a:t>Diffraction</a:t>
            </a:r>
            <a:r>
              <a:rPr lang="en-US" sz="3200" dirty="0"/>
              <a:t>: when a wave </a:t>
            </a:r>
            <a:r>
              <a:rPr lang="en-US" sz="3200" u="sng" dirty="0"/>
              <a:t>bends around a barrier</a:t>
            </a:r>
            <a:r>
              <a:rPr lang="en-US" sz="3200" dirty="0"/>
              <a:t> or </a:t>
            </a:r>
            <a:r>
              <a:rPr lang="en-US" sz="3200" u="sng" dirty="0"/>
              <a:t>spreads out</a:t>
            </a:r>
            <a:r>
              <a:rPr lang="en-US" sz="3200" dirty="0"/>
              <a:t> after </a:t>
            </a:r>
            <a:r>
              <a:rPr lang="en-US" sz="3200" u="sng" dirty="0"/>
              <a:t>passing through an opening.</a:t>
            </a:r>
            <a:endParaRPr lang="en-US" sz="3200" b="1" u="sng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832003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24200"/>
            <a:ext cx="52925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</TotalTime>
  <Words>869</Words>
  <Application>Microsoft Office PowerPoint</Application>
  <PresentationFormat>On-screen Show (4:3)</PresentationFormat>
  <Paragraphs>154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</vt:lpstr>
      <vt:lpstr>Rage Italic</vt:lpstr>
      <vt:lpstr>Sketchbook</vt:lpstr>
      <vt:lpstr>Unit 3: Waves  Light Waves </vt:lpstr>
      <vt:lpstr>What you should know about Light waves</vt:lpstr>
      <vt:lpstr>Behaviors of Wave</vt:lpstr>
      <vt:lpstr>Behavior of Waves</vt:lpstr>
      <vt:lpstr>Behavior of Waves</vt:lpstr>
      <vt:lpstr>Law of Reflection</vt:lpstr>
      <vt:lpstr>Behavior of Waves</vt:lpstr>
      <vt:lpstr>Behavior of Waves</vt:lpstr>
      <vt:lpstr>Behavior of Waves</vt:lpstr>
      <vt:lpstr>More Examples of Diffraction</vt:lpstr>
      <vt:lpstr>Behavior of Waves</vt:lpstr>
      <vt:lpstr>Behavior of Waves</vt:lpstr>
      <vt:lpstr>Opaque</vt:lpstr>
      <vt:lpstr>Translucent</vt:lpstr>
      <vt:lpstr>Transparent</vt:lpstr>
      <vt:lpstr>Concave and Convex Lens</vt:lpstr>
      <vt:lpstr>Behavior of Waves</vt:lpstr>
      <vt:lpstr>Constructive vs Destructive Interference</vt:lpstr>
      <vt:lpstr>Unit 3: Waves  Color </vt:lpstr>
      <vt:lpstr>Recall!</vt:lpstr>
      <vt:lpstr>Remember!!</vt:lpstr>
      <vt:lpstr>Black and White</vt:lpstr>
      <vt:lpstr> </vt:lpstr>
      <vt:lpstr>Unit 3: Waves  Eyes </vt:lpstr>
      <vt:lpstr>How do we see?</vt:lpstr>
      <vt:lpstr>Parts of your Eyes</vt:lpstr>
      <vt:lpstr>Parts of your Eyes</vt:lpstr>
      <vt:lpstr>Photoreceptors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</dc:title>
  <dc:creator>Minh</dc:creator>
  <cp:lastModifiedBy>Minh Le (Freedom Middle School)</cp:lastModifiedBy>
  <cp:revision>62</cp:revision>
  <cp:lastPrinted>2014-12-08T13:16:19Z</cp:lastPrinted>
  <dcterms:created xsi:type="dcterms:W3CDTF">2013-12-03T04:47:09Z</dcterms:created>
  <dcterms:modified xsi:type="dcterms:W3CDTF">2022-03-10T21:08:44Z</dcterms:modified>
</cp:coreProperties>
</file>